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71" r:id="rId5"/>
    <p:sldId id="270" r:id="rId6"/>
    <p:sldId id="269" r:id="rId7"/>
    <p:sldId id="259" r:id="rId8"/>
    <p:sldId id="262" r:id="rId9"/>
    <p:sldId id="260" r:id="rId10"/>
    <p:sldId id="263" r:id="rId11"/>
    <p:sldId id="272" r:id="rId12"/>
    <p:sldId id="264" r:id="rId13"/>
    <p:sldId id="265" r:id="rId14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</p:showPr>
  <p:clrMru>
    <a:srgbClr val="BA0003"/>
    <a:srgbClr val="62139E"/>
    <a:srgbClr val="219797"/>
    <a:srgbClr val="E3CD74"/>
    <a:srgbClr val="EEB42D"/>
    <a:srgbClr val="EED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01" autoAdjust="0"/>
    <p:restoredTop sz="94726" autoAdjust="0"/>
  </p:normalViewPr>
  <p:slideViewPr>
    <p:cSldViewPr>
      <p:cViewPr varScale="1">
        <p:scale>
          <a:sx n="71" d="100"/>
          <a:sy n="71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0" d="100"/>
          <a:sy n="30" d="100"/>
        </p:scale>
        <p:origin x="-1182" y="-90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Verdana" pitchFamily="34" charset="0"/>
              </a:defRPr>
            </a:lvl1pPr>
          </a:lstStyle>
          <a:p>
            <a:fld id="{B1395AE9-46A1-408A-9E6D-455902EF42C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7" rIns="93013" bIns="4650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7" rIns="93013" bIns="4650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7" rIns="93013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7" rIns="93013" bIns="4650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7" rIns="93013" bIns="4650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fld id="{9341B596-022C-4E9D-A871-FFB44A2852F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5EE09-F28D-4842-9819-5F1827CBE2E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C2D84-2EAA-46D9-BDB8-D7E71C19E77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F22F2-687B-48CF-B0A2-9A4150451E2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C557B-C1C1-4F1C-A1C6-64D8E9F8E22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5DF60-4726-444B-B186-7AA4EA808D5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BCC9B-F776-4955-9DA6-D234EABBADB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13E9D-E270-4CA5-A19E-11AD322DEEC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4B905-05E2-4D11-A0A3-511ED8342E31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62C07-D3B4-40D4-A278-C003DE46273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3188"/>
            <a:ext cx="8229600" cy="11652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6140450" cy="51911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F3FCAC65-9E42-4072-90F1-A5039CAC85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5DF2A-05D0-4F7C-B8A2-487926D67D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828800"/>
            <a:ext cx="20764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60769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DED47-A0CB-4D51-BC38-FBD71C65E81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AD8D0-FBF1-4B59-9318-D4B4E97CF0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65B0B-7E3F-4468-A34D-FF20164C615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C5FDE-71F5-407A-B52F-D7892926A2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5D271-5214-4255-AFB4-0CAD4860A7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0EFDE-0028-4238-9019-3A36EE380F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B02C1-34AC-42EE-A2D6-8A9019A4E2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B098A-0C21-4F6F-9867-DFD3004B24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50621-8F34-4534-844C-7F8A839E931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30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956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0C75C1DA-7CA3-4A04-A053-42E7EAD267D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ts val="2600"/>
        </a:lnSpc>
        <a:spcBef>
          <a:spcPct val="0"/>
        </a:spcBef>
        <a:spcAft>
          <a:spcPts val="60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600"/>
        </a:lnSpc>
        <a:spcBef>
          <a:spcPct val="0"/>
        </a:spcBef>
        <a:spcAft>
          <a:spcPts val="60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600"/>
        </a:lnSpc>
        <a:spcBef>
          <a:spcPct val="0"/>
        </a:spcBef>
        <a:spcAft>
          <a:spcPts val="60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600"/>
        </a:lnSpc>
        <a:spcBef>
          <a:spcPct val="0"/>
        </a:spcBef>
        <a:spcAft>
          <a:spcPts val="60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600"/>
        </a:lnSpc>
        <a:spcBef>
          <a:spcPct val="0"/>
        </a:spcBef>
        <a:spcAft>
          <a:spcPts val="60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600"/>
        </a:lnSpc>
        <a:spcBef>
          <a:spcPct val="0"/>
        </a:spcBef>
        <a:spcAft>
          <a:spcPts val="6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600"/>
        </a:lnSpc>
        <a:spcBef>
          <a:spcPct val="0"/>
        </a:spcBef>
        <a:spcAft>
          <a:spcPts val="6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600"/>
        </a:lnSpc>
        <a:spcBef>
          <a:spcPct val="0"/>
        </a:spcBef>
        <a:spcAft>
          <a:spcPts val="6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600"/>
        </a:lnSpc>
        <a:spcBef>
          <a:spcPct val="0"/>
        </a:spcBef>
        <a:spcAft>
          <a:spcPts val="6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henandoah.com/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hyperlink" Target="mailto:Pwightma@dncinc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awarenorth.com/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henandoah.com/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all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3560583" cy="2667000"/>
          </a:xfrm>
          <a:prstGeom prst="rect">
            <a:avLst/>
          </a:prstGeom>
        </p:spPr>
      </p:pic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 rot="20892990">
            <a:off x="54718" y="614660"/>
            <a:ext cx="6140450" cy="1169551"/>
          </a:xfr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Delaware North Companies at Shenandoah National Park</a:t>
            </a:r>
          </a:p>
          <a:p>
            <a:endParaRPr lang="en-US" dirty="0"/>
          </a:p>
        </p:txBody>
      </p:sp>
      <p:pic>
        <p:nvPicPr>
          <p:cNvPr id="50181" name="Picture 5" descr="Logo placehol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066800"/>
            <a:ext cx="8556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henandoah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0"/>
            <a:ext cx="2438400" cy="1905000"/>
          </a:xfrm>
          <a:prstGeom prst="rect">
            <a:avLst/>
          </a:prstGeom>
        </p:spPr>
      </p:pic>
      <p:pic>
        <p:nvPicPr>
          <p:cNvPr id="8" name="Picture 7" descr="photo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00200"/>
            <a:ext cx="4648200" cy="4876800"/>
          </a:xfrm>
          <a:prstGeom prst="rect">
            <a:avLst/>
          </a:prstGeom>
        </p:spPr>
      </p:pic>
      <p:pic>
        <p:nvPicPr>
          <p:cNvPr id="9" name="Picture 8" descr="Northern Card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4267200"/>
            <a:ext cx="2590800" cy="2209800"/>
          </a:xfrm>
          <a:prstGeom prst="rect">
            <a:avLst/>
          </a:prstGeom>
        </p:spPr>
      </p:pic>
      <p:pic>
        <p:nvPicPr>
          <p:cNvPr id="10" name="Picture 9" descr="Bobc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4267200"/>
            <a:ext cx="1754029" cy="2209800"/>
          </a:xfrm>
          <a:prstGeom prst="rect">
            <a:avLst/>
          </a:prstGeom>
        </p:spPr>
      </p:pic>
      <p:pic>
        <p:nvPicPr>
          <p:cNvPr id="11" name="Picture 10" descr="deer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3400" y="4267201"/>
            <a:ext cx="2950198" cy="2209800"/>
          </a:xfrm>
          <a:prstGeom prst="rect">
            <a:avLst/>
          </a:prstGeom>
        </p:spPr>
      </p:pic>
      <p:pic>
        <p:nvPicPr>
          <p:cNvPr id="13" name="Picture 12" descr="mountain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1399" y="1600200"/>
            <a:ext cx="3360419" cy="2667000"/>
          </a:xfrm>
          <a:prstGeom prst="rect">
            <a:avLst/>
          </a:prstGeom>
        </p:spPr>
      </p:pic>
      <p:pic>
        <p:nvPicPr>
          <p:cNvPr id="14" name="Picture 13" descr="owl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38517" y="4343400"/>
            <a:ext cx="2805483" cy="2219105"/>
          </a:xfrm>
          <a:prstGeom prst="rect">
            <a:avLst/>
          </a:prstGeom>
        </p:spPr>
      </p:pic>
      <p:pic>
        <p:nvPicPr>
          <p:cNvPr id="15" name="Picture 14" descr="Black bea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26926" y="1905000"/>
            <a:ext cx="2717074" cy="2438400"/>
          </a:xfrm>
          <a:prstGeom prst="rect">
            <a:avLst/>
          </a:prstGeom>
        </p:spPr>
      </p:pic>
      <p:pic>
        <p:nvPicPr>
          <p:cNvPr id="16" name="Picture 15" descr="dnc pr 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4600" y="2971800"/>
            <a:ext cx="1345692" cy="134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around the Park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305800" cy="3657600"/>
          </a:xfrm>
        </p:spPr>
        <p:txBody>
          <a:bodyPr/>
          <a:lstStyle/>
          <a:p>
            <a:r>
              <a:rPr lang="en-US" sz="1200" dirty="0" smtClean="0"/>
              <a:t>Shopping – several town malls and shopping stores in close vicinity: Luray, Harrisonburg, Charlottesville, Front Royal and Winchester.</a:t>
            </a:r>
          </a:p>
          <a:p>
            <a:r>
              <a:rPr lang="en-US" sz="1200" dirty="0" smtClean="0"/>
              <a:t>Zoo’s in Luray, at the Smithsonian in Washington DC and at The Natural Bridge Zoo</a:t>
            </a:r>
          </a:p>
          <a:p>
            <a:r>
              <a:rPr lang="en-US" sz="1200" dirty="0" smtClean="0"/>
              <a:t>Theme Parks of all kinds.  Massanutten Water park, Kings Dominion, Six Flags and Busch Gardens.</a:t>
            </a:r>
          </a:p>
          <a:p>
            <a:r>
              <a:rPr lang="en-US" sz="1200" dirty="0" smtClean="0"/>
              <a:t>Zipline tours across the mountain in Luray Va</a:t>
            </a:r>
          </a:p>
          <a:p>
            <a:r>
              <a:rPr lang="en-US" sz="1200" dirty="0" smtClean="0"/>
              <a:t>Golfing—several courses in Luray, Harrisonburg and Front Royal.</a:t>
            </a:r>
          </a:p>
          <a:p>
            <a:r>
              <a:rPr lang="en-US" sz="1200" dirty="0" smtClean="0"/>
              <a:t>Canoeing &amp; tubing in Luray and Front Royal</a:t>
            </a:r>
          </a:p>
          <a:p>
            <a:r>
              <a:rPr lang="en-US" sz="1200" dirty="0" smtClean="0"/>
              <a:t>Caverns in Luray and surrounding cities</a:t>
            </a:r>
            <a:endParaRPr lang="en-US" sz="1200" dirty="0"/>
          </a:p>
          <a:p>
            <a:r>
              <a:rPr lang="en-US" sz="1200" dirty="0" smtClean="0"/>
              <a:t>Washington D.C (Our Nations Capital—only 75 miles from the Park)</a:t>
            </a:r>
          </a:p>
          <a:p>
            <a:r>
              <a:rPr lang="en-US" sz="1200" dirty="0" smtClean="0"/>
              <a:t>Beaches –Virginia Beach is only 183 miles from the Park.  </a:t>
            </a:r>
          </a:p>
        </p:txBody>
      </p:sp>
      <p:pic>
        <p:nvPicPr>
          <p:cNvPr id="5" name="Picture 4" descr="zi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1" y="0"/>
            <a:ext cx="2514599" cy="1828800"/>
          </a:xfrm>
          <a:prstGeom prst="rect">
            <a:avLst/>
          </a:prstGeom>
        </p:spPr>
      </p:pic>
      <p:pic>
        <p:nvPicPr>
          <p:cNvPr id="6" name="Picture 5" descr="cano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0"/>
            <a:ext cx="2362200" cy="1828800"/>
          </a:xfrm>
          <a:prstGeom prst="rect">
            <a:avLst/>
          </a:prstGeom>
        </p:spPr>
      </p:pic>
      <p:pic>
        <p:nvPicPr>
          <p:cNvPr id="7" name="Picture 6" descr="kings dom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0"/>
            <a:ext cx="2209800" cy="1828800"/>
          </a:xfrm>
          <a:prstGeom prst="rect">
            <a:avLst/>
          </a:prstGeom>
        </p:spPr>
      </p:pic>
      <p:pic>
        <p:nvPicPr>
          <p:cNvPr id="8" name="Picture 7" descr="d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62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Options while in the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own vehicle is permitted in the Park</a:t>
            </a:r>
          </a:p>
          <a:p>
            <a:r>
              <a:rPr lang="en-US" dirty="0" smtClean="0"/>
              <a:t>Rideshare with friends &amp; co-workers</a:t>
            </a:r>
          </a:p>
          <a:p>
            <a:r>
              <a:rPr lang="en-US" dirty="0" smtClean="0"/>
              <a:t>Taxi services</a:t>
            </a:r>
          </a:p>
          <a:p>
            <a:pPr lvl="1"/>
            <a:r>
              <a:rPr lang="en-US" dirty="0" smtClean="0"/>
              <a:t>Luray VA</a:t>
            </a:r>
          </a:p>
          <a:p>
            <a:r>
              <a:rPr lang="en-US" dirty="0" smtClean="0"/>
              <a:t>Scheduled trips to the different locations daily—see the Front Desk for more information</a:t>
            </a:r>
          </a:p>
          <a:p>
            <a:r>
              <a:rPr lang="en-US" dirty="0" smtClean="0"/>
              <a:t>Your work location is walking distance from the dorm area</a:t>
            </a:r>
            <a:endParaRPr lang="en-US" dirty="0"/>
          </a:p>
        </p:txBody>
      </p:sp>
      <p:pic>
        <p:nvPicPr>
          <p:cNvPr id="4" name="Picture 3" descr="tax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1828800"/>
          </a:xfrm>
          <a:prstGeom prst="rect">
            <a:avLst/>
          </a:prstGeom>
        </p:spPr>
      </p:pic>
      <p:pic>
        <p:nvPicPr>
          <p:cNvPr id="5" name="Picture 4" descr="va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0"/>
            <a:ext cx="2286000" cy="1828800"/>
          </a:xfrm>
          <a:prstGeom prst="rect">
            <a:avLst/>
          </a:prstGeom>
        </p:spPr>
      </p:pic>
      <p:pic>
        <p:nvPicPr>
          <p:cNvPr id="6" name="Picture 5" descr="walkin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0"/>
            <a:ext cx="2619048" cy="1828800"/>
          </a:xfrm>
          <a:prstGeom prst="rect">
            <a:avLst/>
          </a:prstGeom>
        </p:spPr>
      </p:pic>
      <p:pic>
        <p:nvPicPr>
          <p:cNvPr id="7" name="Picture 6" descr="friend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4952" y="0"/>
            <a:ext cx="2619048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become a part of the Team?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an application for employment.  You can obtain this from the following resources:</a:t>
            </a:r>
          </a:p>
          <a:p>
            <a:pPr lvl="1"/>
            <a:r>
              <a:rPr lang="en-US" dirty="0" smtClean="0"/>
              <a:t>CoolWorks.com</a:t>
            </a:r>
          </a:p>
          <a:p>
            <a:pPr lvl="1"/>
            <a:r>
              <a:rPr lang="en-US" dirty="0" smtClean="0">
                <a:hlinkClick r:id="rId3"/>
              </a:rPr>
              <a:t>www.goshenandoah.com</a:t>
            </a:r>
            <a:endParaRPr lang="en-US" dirty="0" smtClean="0"/>
          </a:p>
          <a:p>
            <a:pPr lvl="1"/>
            <a:r>
              <a:rPr lang="en-US" dirty="0" smtClean="0"/>
              <a:t>Send an email to:  </a:t>
            </a:r>
            <a:r>
              <a:rPr lang="en-US" dirty="0" smtClean="0">
                <a:hlinkClick r:id="rId4"/>
              </a:rPr>
              <a:t>Pwightma@dncinc.com</a:t>
            </a:r>
            <a:endParaRPr lang="en-US" dirty="0" smtClean="0"/>
          </a:p>
          <a:p>
            <a:pPr lvl="1"/>
            <a:r>
              <a:rPr lang="en-US" dirty="0" smtClean="0"/>
              <a:t>Call 540.843.2100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sh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748197" cy="1828800"/>
          </a:xfrm>
          <a:prstGeom prst="rect">
            <a:avLst/>
          </a:prstGeom>
        </p:spPr>
      </p:pic>
      <p:pic>
        <p:nvPicPr>
          <p:cNvPr id="6" name="Picture 5" descr="hor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0"/>
            <a:ext cx="3505200" cy="1828800"/>
          </a:xfrm>
          <a:prstGeom prst="rect">
            <a:avLst/>
          </a:prstGeom>
        </p:spPr>
      </p:pic>
      <p:pic>
        <p:nvPicPr>
          <p:cNvPr id="7" name="Picture 6" descr="www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0"/>
            <a:ext cx="3200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in a </a:t>
            </a:r>
            <a:r>
              <a:rPr lang="en-US" b="1" dirty="0" smtClean="0"/>
              <a:t>National Park is a once in a lifetime experience.  </a:t>
            </a:r>
          </a:p>
          <a:p>
            <a:r>
              <a:rPr lang="en-US" b="1" dirty="0" smtClean="0"/>
              <a:t>If you love nature—and enjoy spending your summer living in a remote area with the hustle and bustle of our regular lives just a few short miles from </a:t>
            </a:r>
            <a:r>
              <a:rPr lang="en-US" dirty="0" smtClean="0"/>
              <a:t>there—this is the place for you.</a:t>
            </a:r>
          </a:p>
          <a:p>
            <a:r>
              <a:rPr lang="en-US" dirty="0" smtClean="0"/>
              <a:t>We are hiring cooks, housekeepers, servers, hosts, wranglers, front desk clerks and warehouse workers.</a:t>
            </a:r>
          </a:p>
          <a:p>
            <a:endParaRPr lang="en-US" dirty="0" smtClean="0"/>
          </a:p>
          <a:p>
            <a:r>
              <a:rPr lang="en-US" dirty="0" smtClean="0"/>
              <a:t>We look forward to your application!  </a:t>
            </a:r>
            <a:endParaRPr lang="en-US" dirty="0"/>
          </a:p>
        </p:txBody>
      </p:sp>
      <p:pic>
        <p:nvPicPr>
          <p:cNvPr id="4" name="Picture 3" descr="aa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52800" cy="1828800"/>
          </a:xfrm>
          <a:prstGeom prst="rect">
            <a:avLst/>
          </a:prstGeom>
        </p:spPr>
      </p:pic>
      <p:pic>
        <p:nvPicPr>
          <p:cNvPr id="5" name="Picture 4" descr="aa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0"/>
            <a:ext cx="3048000" cy="1828800"/>
          </a:xfrm>
          <a:prstGeom prst="rect">
            <a:avLst/>
          </a:prstGeom>
        </p:spPr>
      </p:pic>
      <p:pic>
        <p:nvPicPr>
          <p:cNvPr id="6" name="Picture 5" descr="Jul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Shenandoah National Park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305800" cy="3886200"/>
          </a:xfrm>
        </p:spPr>
        <p:txBody>
          <a:bodyPr/>
          <a:lstStyle/>
          <a:p>
            <a:r>
              <a:rPr lang="en-US" sz="1200" dirty="0" smtClean="0"/>
              <a:t>Shenandoah National Park encompasses </a:t>
            </a:r>
            <a:r>
              <a:rPr lang="en-US" sz="1200" dirty="0" smtClean="0"/>
              <a:t>300 </a:t>
            </a:r>
            <a:r>
              <a:rPr lang="en-US" sz="1200" dirty="0" smtClean="0"/>
              <a:t>square miles o</a:t>
            </a:r>
            <a:r>
              <a:rPr lang="en-US" sz="1200" dirty="0" smtClean="0"/>
              <a:t>f </a:t>
            </a:r>
            <a:r>
              <a:rPr lang="en-US" sz="1200" dirty="0" smtClean="0"/>
              <a:t>the Blue Ridge Mountains in the state of Virginia.</a:t>
            </a:r>
          </a:p>
          <a:p>
            <a:r>
              <a:rPr lang="en-US" sz="1200" dirty="0" smtClean="0"/>
              <a:t>We are your escape to recreation.  Cascading waterfalls, spectacular vistas, quiet wooded hollows—it’s a great place to hike, camp, bike, fish</a:t>
            </a:r>
            <a:r>
              <a:rPr lang="en-US" sz="1200" dirty="0" smtClean="0"/>
              <a:t>, and </a:t>
            </a:r>
            <a:r>
              <a:rPr lang="en-US" sz="1200" dirty="0" smtClean="0"/>
              <a:t>take </a:t>
            </a:r>
            <a:r>
              <a:rPr lang="en-US" sz="1200" dirty="0" smtClean="0"/>
              <a:t>photographs.  </a:t>
            </a:r>
            <a:r>
              <a:rPr lang="en-US" sz="1200" dirty="0" smtClean="0"/>
              <a:t>It’s 200,000 acres of protected lands.</a:t>
            </a:r>
          </a:p>
          <a:p>
            <a:r>
              <a:rPr lang="en-US" sz="1200" dirty="0" smtClean="0"/>
              <a:t>It’s home to many wildlife including over 50 different types of </a:t>
            </a:r>
            <a:r>
              <a:rPr lang="en-US" sz="1200" dirty="0" smtClean="0"/>
              <a:t>mammals</a:t>
            </a:r>
            <a:r>
              <a:rPr lang="en-US" sz="1200" dirty="0" smtClean="0"/>
              <a:t>, </a:t>
            </a:r>
            <a:r>
              <a:rPr lang="en-US" sz="1200" dirty="0" smtClean="0"/>
              <a:t>39 </a:t>
            </a:r>
            <a:r>
              <a:rPr lang="en-US" sz="1200" dirty="0" smtClean="0"/>
              <a:t>fish species, 200 bird species, </a:t>
            </a:r>
            <a:r>
              <a:rPr lang="en-US" sz="1200" dirty="0" smtClean="0"/>
              <a:t>51 </a:t>
            </a:r>
            <a:r>
              <a:rPr lang="en-US" sz="1200" dirty="0" smtClean="0"/>
              <a:t>reptile </a:t>
            </a:r>
            <a:r>
              <a:rPr lang="en-US" sz="1200" dirty="0" smtClean="0"/>
              <a:t>and amphibians species.</a:t>
            </a:r>
            <a:endParaRPr lang="en-US" sz="1200" dirty="0" smtClean="0"/>
          </a:p>
          <a:p>
            <a:r>
              <a:rPr lang="en-US" sz="1200" dirty="0" smtClean="0"/>
              <a:t>Our </a:t>
            </a:r>
            <a:r>
              <a:rPr lang="en-US" sz="1200" dirty="0" smtClean="0"/>
              <a:t>two highest peaks </a:t>
            </a:r>
            <a:r>
              <a:rPr lang="en-US" sz="1200" dirty="0" smtClean="0"/>
              <a:t>is </a:t>
            </a:r>
            <a:r>
              <a:rPr lang="en-US" sz="1200" dirty="0" smtClean="0"/>
              <a:t>4,050 </a:t>
            </a:r>
            <a:r>
              <a:rPr lang="en-US" sz="1200" dirty="0" smtClean="0"/>
              <a:t>feet at </a:t>
            </a:r>
            <a:r>
              <a:rPr lang="en-US" sz="1200" dirty="0" smtClean="0"/>
              <a:t>Hawksbill and 4,010 at Stony Man.</a:t>
            </a:r>
            <a:endParaRPr lang="en-US" sz="1200" dirty="0" smtClean="0"/>
          </a:p>
          <a:p>
            <a:r>
              <a:rPr lang="en-US" sz="1200" dirty="0" smtClean="0"/>
              <a:t>We have over 1,400 types of plants throughout the park </a:t>
            </a:r>
          </a:p>
          <a:p>
            <a:r>
              <a:rPr lang="en-US" sz="1200" dirty="0" smtClean="0"/>
              <a:t>Breathtaking views in every direction.  </a:t>
            </a:r>
          </a:p>
          <a:p>
            <a:r>
              <a:rPr lang="en-US" sz="1200" dirty="0" smtClean="0"/>
              <a:t>Skyline Drive noted as one of the top 10 most beautiful drives in the world.</a:t>
            </a:r>
          </a:p>
        </p:txBody>
      </p:sp>
      <p:pic>
        <p:nvPicPr>
          <p:cNvPr id="6" name="Picture 5" descr="Eastern cottontail rabb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0"/>
            <a:ext cx="2895600" cy="1828800"/>
          </a:xfrm>
          <a:prstGeom prst="rect">
            <a:avLst/>
          </a:prstGeom>
        </p:spPr>
      </p:pic>
      <p:pic>
        <p:nvPicPr>
          <p:cNvPr id="7" name="Picture 6" descr="bm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4915" y="0"/>
            <a:ext cx="2743199" cy="1828800"/>
          </a:xfrm>
          <a:prstGeom prst="rect">
            <a:avLst/>
          </a:prstGeom>
        </p:spPr>
      </p:pic>
      <p:pic>
        <p:nvPicPr>
          <p:cNvPr id="8" name="Picture 7" descr="horseride sh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505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we do in Shenandoah National Park?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276600"/>
          </a:xfrm>
        </p:spPr>
        <p:txBody>
          <a:bodyPr/>
          <a:lstStyle/>
          <a:p>
            <a:r>
              <a:rPr lang="en-US" dirty="0" smtClean="0"/>
              <a:t>We operate:</a:t>
            </a:r>
          </a:p>
          <a:p>
            <a:pPr lvl="1"/>
            <a:r>
              <a:rPr lang="en-US" dirty="0" smtClean="0"/>
              <a:t>Skyland Resort</a:t>
            </a:r>
          </a:p>
          <a:p>
            <a:pPr lvl="1"/>
            <a:r>
              <a:rPr lang="en-US" dirty="0" smtClean="0"/>
              <a:t>Big Meadows Lodge</a:t>
            </a:r>
          </a:p>
          <a:p>
            <a:pPr lvl="1"/>
            <a:r>
              <a:rPr lang="en-US" dirty="0" smtClean="0"/>
              <a:t>Big Meadows Wayside</a:t>
            </a:r>
          </a:p>
          <a:p>
            <a:pPr lvl="1"/>
            <a:r>
              <a:rPr lang="en-US" dirty="0" smtClean="0"/>
              <a:t>Elkwallow</a:t>
            </a:r>
          </a:p>
          <a:p>
            <a:pPr lvl="1"/>
            <a:r>
              <a:rPr lang="en-US" dirty="0" smtClean="0"/>
              <a:t>Lewis Mountain</a:t>
            </a:r>
          </a:p>
          <a:p>
            <a:pPr lvl="1"/>
            <a:r>
              <a:rPr lang="en-US" dirty="0" smtClean="0"/>
              <a:t>Loft Mountain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 descr="sky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1828800"/>
          </a:xfrm>
          <a:prstGeom prst="rect">
            <a:avLst/>
          </a:prstGeom>
        </p:spPr>
      </p:pic>
      <p:pic>
        <p:nvPicPr>
          <p:cNvPr id="7" name="Picture 6" descr="sh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0"/>
            <a:ext cx="4267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Skyland</a:t>
            </a:r>
            <a:r>
              <a:rPr lang="en-US" dirty="0" smtClean="0"/>
              <a:t> </a:t>
            </a:r>
            <a:r>
              <a:rPr lang="en-US" dirty="0" smtClean="0"/>
              <a:t>Resort</a:t>
            </a:r>
            <a:endParaRPr lang="en-US" dirty="0"/>
          </a:p>
        </p:txBody>
      </p:sp>
      <p:pic>
        <p:nvPicPr>
          <p:cNvPr id="6" name="Picture 5" descr="mount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0"/>
            <a:ext cx="2362200" cy="1828800"/>
          </a:xfrm>
          <a:prstGeom prst="rect">
            <a:avLst/>
          </a:prstGeom>
        </p:spPr>
      </p:pic>
      <p:pic>
        <p:nvPicPr>
          <p:cNvPr id="8" name="Content Placeholder 7" descr="shen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6601" y="0"/>
            <a:ext cx="3543300" cy="1828800"/>
          </a:xfrm>
        </p:spPr>
      </p:pic>
      <p:pic>
        <p:nvPicPr>
          <p:cNvPr id="9" name="Picture 8" descr="be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76600" cy="1828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2590800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Skyland Resort</a:t>
            </a:r>
            <a:br>
              <a:rPr lang="en-US" b="1" dirty="0" smtClean="0"/>
            </a:br>
            <a:r>
              <a:rPr lang="en-US" dirty="0" smtClean="0"/>
              <a:t>Skyland (mile 41.7) has 179 guest rooms, rustic cabins, multi-unit lodges, and </a:t>
            </a:r>
            <a:r>
              <a:rPr lang="en-US" dirty="0" smtClean="0"/>
              <a:t> </a:t>
            </a:r>
            <a:r>
              <a:rPr lang="en-US" dirty="0" smtClean="0"/>
              <a:t>suites. </a:t>
            </a:r>
          </a:p>
          <a:p>
            <a:endParaRPr lang="en-US" dirty="0" smtClean="0"/>
          </a:p>
          <a:p>
            <a:r>
              <a:rPr lang="en-US" dirty="0" smtClean="0"/>
              <a:t>A restaurant</a:t>
            </a:r>
            <a:r>
              <a:rPr lang="en-US" dirty="0" smtClean="0"/>
              <a:t>, taproom</a:t>
            </a:r>
            <a:r>
              <a:rPr lang="en-US" dirty="0" smtClean="0"/>
              <a:t>, gift shop, </a:t>
            </a:r>
            <a:r>
              <a:rPr lang="en-US" dirty="0" smtClean="0"/>
              <a:t>rustic conference building </a:t>
            </a:r>
            <a:r>
              <a:rPr lang="en-US" dirty="0" smtClean="0"/>
              <a:t>and </a:t>
            </a:r>
            <a:r>
              <a:rPr lang="en-US" dirty="0" smtClean="0"/>
              <a:t>coffee/snack bar are located </a:t>
            </a:r>
            <a:r>
              <a:rPr lang="en-US" dirty="0" smtClean="0"/>
              <a:t>at </a:t>
            </a:r>
            <a:r>
              <a:rPr lang="en-US" dirty="0" smtClean="0"/>
              <a:t>the lodge.</a:t>
            </a:r>
          </a:p>
          <a:p>
            <a:endParaRPr lang="en-US" dirty="0" smtClean="0"/>
          </a:p>
          <a:p>
            <a:r>
              <a:rPr lang="en-US" dirty="0" smtClean="0"/>
              <a:t>Skyland offers </a:t>
            </a:r>
            <a:r>
              <a:rPr lang="en-US" dirty="0" smtClean="0"/>
              <a:t>guided horseback </a:t>
            </a:r>
            <a:r>
              <a:rPr lang="en-US" dirty="0" smtClean="0"/>
              <a:t>riding tours.</a:t>
            </a:r>
          </a:p>
          <a:p>
            <a:endParaRPr lang="en-US" dirty="0" smtClean="0"/>
          </a:p>
          <a:p>
            <a:r>
              <a:rPr lang="en-US" dirty="0" smtClean="0"/>
              <a:t>There are many spectacular views of the mountains and hiking trails everywhere.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Meadows Lodge</a:t>
            </a:r>
            <a:endParaRPr lang="en-US" dirty="0"/>
          </a:p>
        </p:txBody>
      </p:sp>
      <p:pic>
        <p:nvPicPr>
          <p:cNvPr id="4" name="Content Placeholder 3" descr="bml d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24200" cy="1847619"/>
          </a:xfrm>
        </p:spPr>
      </p:pic>
      <p:pic>
        <p:nvPicPr>
          <p:cNvPr id="5" name="Picture 4" descr="Eastern Bluebi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0"/>
            <a:ext cx="1944239" cy="1828800"/>
          </a:xfrm>
          <a:prstGeom prst="rect">
            <a:avLst/>
          </a:prstGeom>
        </p:spPr>
      </p:pic>
      <p:pic>
        <p:nvPicPr>
          <p:cNvPr id="7" name="Picture 6" descr="sh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0"/>
            <a:ext cx="4114800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27432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Big Meadows Lodge</a:t>
            </a:r>
            <a:br>
              <a:rPr lang="en-US" b="1" dirty="0" smtClean="0"/>
            </a:br>
            <a:r>
              <a:rPr lang="en-US" dirty="0" smtClean="0"/>
              <a:t>Big Meadows (</a:t>
            </a:r>
            <a:r>
              <a:rPr lang="en-US" dirty="0" smtClean="0"/>
              <a:t>mile </a:t>
            </a:r>
            <a:r>
              <a:rPr lang="en-US" dirty="0" smtClean="0"/>
              <a:t>51) has 25 rooms in the main lodge, 72 additional rooms in rustic cabins, multi-unit lodges, and </a:t>
            </a:r>
            <a:r>
              <a:rPr lang="en-US" dirty="0" smtClean="0"/>
              <a:t>suites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There is a full service restaurant, a pub area, </a:t>
            </a:r>
            <a:r>
              <a:rPr lang="en-US" dirty="0" smtClean="0"/>
              <a:t>meeting room </a:t>
            </a:r>
            <a:r>
              <a:rPr lang="en-US" dirty="0" smtClean="0"/>
              <a:t>and gift shop –all located at the lodge.</a:t>
            </a:r>
          </a:p>
          <a:p>
            <a:endParaRPr lang="en-US" dirty="0" smtClean="0"/>
          </a:p>
          <a:p>
            <a:r>
              <a:rPr lang="en-US" dirty="0" smtClean="0"/>
              <a:t>The views are amazing.  Trails are everywhere.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Waysides</a:t>
            </a:r>
            <a:endParaRPr lang="en-US" dirty="0"/>
          </a:p>
        </p:txBody>
      </p:sp>
      <p:pic>
        <p:nvPicPr>
          <p:cNvPr id="4" name="Content Placeholder 3" descr="groundh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752600" cy="1827085"/>
          </a:xfrm>
        </p:spPr>
      </p:pic>
      <p:pic>
        <p:nvPicPr>
          <p:cNvPr id="6" name="Picture 5" descr="loft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599" y="0"/>
            <a:ext cx="2758191" cy="1828800"/>
          </a:xfrm>
          <a:prstGeom prst="rect">
            <a:avLst/>
          </a:prstGeom>
        </p:spPr>
      </p:pic>
      <p:pic>
        <p:nvPicPr>
          <p:cNvPr id="7" name="Picture 6" descr="lof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0"/>
            <a:ext cx="2409825" cy="1828799"/>
          </a:xfrm>
          <a:prstGeom prst="rect">
            <a:avLst/>
          </a:prstGeom>
        </p:spPr>
      </p:pic>
      <p:pic>
        <p:nvPicPr>
          <p:cNvPr id="9" name="Picture 8" descr="lof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4476" y="0"/>
            <a:ext cx="2609524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819400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Elkwallow Wayside</a:t>
            </a:r>
            <a:r>
              <a:rPr lang="en-US" dirty="0" smtClean="0"/>
              <a:t> (mile 24.1) The Wayside offers a variety of breakfast selections and sandwiches and grilled items for lunch and dinner, with seating outside on the patio or at picnic tables.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Big Meadows Wayside</a:t>
            </a:r>
            <a:r>
              <a:rPr lang="en-US" dirty="0" smtClean="0"/>
              <a:t> (mile </a:t>
            </a:r>
            <a:r>
              <a:rPr lang="en-US" dirty="0" smtClean="0"/>
              <a:t>51) </a:t>
            </a:r>
            <a:r>
              <a:rPr lang="en-US" dirty="0" smtClean="0"/>
              <a:t>The Wayside houses a full-service dining room with carryout service and offers a varied menu of regional favorites and contemporary food.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Loft Mountain Wayside</a:t>
            </a:r>
            <a:r>
              <a:rPr lang="en-US" dirty="0" smtClean="0"/>
              <a:t> (mile 79.5) The Wayside has a dining room with counter service, with seating inside and outside on picnic tables. The menu includes a variety of breakfast selections, sandwiches, and grilled items.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&amp; Working in a National Park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We have approximately 320 associates that work throughout the Park and in our Luray, VA offices &amp; warehouse.  We hire associates of all ages, locally and from around the globe, including about 30 international students—each year.</a:t>
            </a:r>
          </a:p>
          <a:p>
            <a:r>
              <a:rPr lang="en-US" sz="1400" dirty="0" smtClean="0"/>
              <a:t>Working in a National Park is an amazing experience.  You meet and service guests from all over the world!  It’s an experience like no other.</a:t>
            </a:r>
          </a:p>
          <a:p>
            <a:r>
              <a:rPr lang="en-US" sz="1400" dirty="0" smtClean="0"/>
              <a:t>You will get to experience wildlife like no other place.</a:t>
            </a:r>
          </a:p>
          <a:p>
            <a:r>
              <a:rPr lang="en-US" sz="1400" dirty="0" smtClean="0"/>
              <a:t>The views of your workplace are some of the most spectacular views around.</a:t>
            </a:r>
          </a:p>
          <a:p>
            <a:r>
              <a:rPr lang="en-US" sz="1400" dirty="0" smtClean="0"/>
              <a:t>You receive discounts for you and your family to enjoy.</a:t>
            </a:r>
          </a:p>
          <a:p>
            <a:r>
              <a:rPr lang="en-US" sz="1400" dirty="0" smtClean="0"/>
              <a:t>Delaware North Co operates Parks throughout the USA.  Visit our website at </a:t>
            </a:r>
            <a:r>
              <a:rPr lang="en-US" sz="1400" dirty="0" smtClean="0">
                <a:hlinkClick r:id="rId3"/>
              </a:rPr>
              <a:t>www.DelawareNorth.com</a:t>
            </a:r>
            <a:r>
              <a:rPr lang="en-US" sz="1400" dirty="0" smtClean="0"/>
              <a:t> for more information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Picture 3" descr="DSC029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38400" cy="1828800"/>
          </a:xfrm>
          <a:prstGeom prst="rect">
            <a:avLst/>
          </a:prstGeom>
        </p:spPr>
      </p:pic>
      <p:pic>
        <p:nvPicPr>
          <p:cNvPr id="5" name="Picture 4" descr="DSC03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0"/>
            <a:ext cx="2362200" cy="1828800"/>
          </a:xfrm>
          <a:prstGeom prst="rect">
            <a:avLst/>
          </a:prstGeom>
        </p:spPr>
      </p:pic>
      <p:pic>
        <p:nvPicPr>
          <p:cNvPr id="6" name="Picture 5" descr="DSC_01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0"/>
            <a:ext cx="2286000" cy="1828800"/>
          </a:xfrm>
          <a:prstGeom prst="rect">
            <a:avLst/>
          </a:prstGeom>
        </p:spPr>
      </p:pic>
      <p:pic>
        <p:nvPicPr>
          <p:cNvPr id="8" name="Picture 7" descr="IMG_36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0"/>
            <a:ext cx="2286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the Park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Associates that live more than 45 miles from the Park can stay in our Dorms.  </a:t>
            </a:r>
          </a:p>
          <a:p>
            <a:r>
              <a:rPr lang="en-US" sz="1200" dirty="0" smtClean="0"/>
              <a:t>The dorms are located at Skyland and Big Meadows Lodge.</a:t>
            </a:r>
          </a:p>
          <a:p>
            <a:r>
              <a:rPr lang="en-US" sz="1200" dirty="0" smtClean="0"/>
              <a:t>The rent is $25.00 per week.</a:t>
            </a:r>
          </a:p>
          <a:p>
            <a:r>
              <a:rPr lang="en-US" sz="1200" dirty="0" smtClean="0"/>
              <a:t>A typical dorm houses between 2 and 4 associates.  Each person is equipped with towels, washcloths, sheets and blankets.  There are laundry facilities on-site.</a:t>
            </a:r>
          </a:p>
          <a:p>
            <a:r>
              <a:rPr lang="en-US" sz="1200" dirty="0" smtClean="0"/>
              <a:t>Wi-Fi is available in the common areas and meals are available at discounted rates.  </a:t>
            </a:r>
          </a:p>
          <a:p>
            <a:r>
              <a:rPr lang="en-US" sz="1200" dirty="0" smtClean="0"/>
              <a:t>There is a fire pit available in the dorm areas and associates can participate in all of the events and activities available to guests at the Resort.</a:t>
            </a:r>
          </a:p>
          <a:p>
            <a:pPr lvl="1"/>
            <a:r>
              <a:rPr lang="en-US" sz="1200" dirty="0" smtClean="0"/>
              <a:t>Some examples include:  Horseback riding, self-guided hiking tours, rock climbing and </a:t>
            </a:r>
            <a:r>
              <a:rPr lang="en-US" sz="1200" dirty="0" smtClean="0"/>
              <a:t>rappelling </a:t>
            </a:r>
            <a:r>
              <a:rPr lang="en-US" sz="1200" dirty="0" smtClean="0"/>
              <a:t>programs, ranger programs.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08692" cy="1828800"/>
          </a:xfrm>
          <a:prstGeom prst="rect">
            <a:avLst/>
          </a:prstGeom>
        </p:spPr>
      </p:pic>
      <p:pic>
        <p:nvPicPr>
          <p:cNvPr id="5" name="Picture 4" descr="aa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0"/>
            <a:ext cx="2514600" cy="1828800"/>
          </a:xfrm>
          <a:prstGeom prst="rect">
            <a:avLst/>
          </a:prstGeom>
        </p:spPr>
      </p:pic>
      <p:pic>
        <p:nvPicPr>
          <p:cNvPr id="6" name="Picture 5" descr="aa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0"/>
            <a:ext cx="2209799" cy="1828799"/>
          </a:xfrm>
          <a:prstGeom prst="rect">
            <a:avLst/>
          </a:prstGeom>
        </p:spPr>
      </p:pic>
      <p:pic>
        <p:nvPicPr>
          <p:cNvPr id="8" name="Picture 7" descr="wo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0"/>
            <a:ext cx="2133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Seasons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4  beautiful seasons in the Park.  Skyline </a:t>
            </a:r>
            <a:r>
              <a:rPr lang="en-US" dirty="0" smtClean="0"/>
              <a:t>Drive </a:t>
            </a:r>
            <a:r>
              <a:rPr lang="en-US" dirty="0" smtClean="0"/>
              <a:t>is open, weather permitting, year around.</a:t>
            </a:r>
          </a:p>
          <a:p>
            <a:r>
              <a:rPr lang="en-US" dirty="0" smtClean="0"/>
              <a:t>We normally open </a:t>
            </a:r>
            <a:r>
              <a:rPr lang="en-US" dirty="0" err="1" smtClean="0"/>
              <a:t>Skyland</a:t>
            </a:r>
            <a:r>
              <a:rPr lang="en-US" dirty="0" smtClean="0"/>
              <a:t> </a:t>
            </a:r>
            <a:r>
              <a:rPr lang="en-US" dirty="0" smtClean="0"/>
              <a:t>Resort in </a:t>
            </a:r>
            <a:r>
              <a:rPr lang="en-US" dirty="0" smtClean="0"/>
              <a:t>March—followed by the other properties—through the first of May.</a:t>
            </a:r>
          </a:p>
          <a:p>
            <a:r>
              <a:rPr lang="en-US" dirty="0" smtClean="0"/>
              <a:t>We typically remain open for most properties through the first of November.  Our </a:t>
            </a:r>
            <a:r>
              <a:rPr lang="en-US" dirty="0" err="1" smtClean="0"/>
              <a:t>Skyland</a:t>
            </a:r>
            <a:r>
              <a:rPr lang="en-US" dirty="0" smtClean="0"/>
              <a:t> </a:t>
            </a:r>
            <a:r>
              <a:rPr lang="en-US" dirty="0" smtClean="0"/>
              <a:t>Resort and </a:t>
            </a:r>
            <a:r>
              <a:rPr lang="en-US" dirty="0" smtClean="0"/>
              <a:t>Wayside with the gas station—stay open through the first of December.</a:t>
            </a:r>
          </a:p>
          <a:p>
            <a:r>
              <a:rPr lang="en-US" dirty="0" smtClean="0"/>
              <a:t>Our Peak Season is October.  That is when the fall foliage is at it’s most beautiful display of colors throughout the Park.</a:t>
            </a:r>
          </a:p>
          <a:p>
            <a:r>
              <a:rPr lang="en-US" dirty="0" smtClean="0"/>
              <a:t>Visit our local website at </a:t>
            </a:r>
            <a:r>
              <a:rPr lang="en-US" dirty="0" smtClean="0">
                <a:hlinkClick r:id="rId3"/>
              </a:rPr>
              <a:t>www.goshenandoah.com</a:t>
            </a:r>
            <a:r>
              <a:rPr lang="en-US" dirty="0" smtClean="0"/>
              <a:t> for a list of our events and activities</a:t>
            </a:r>
          </a:p>
          <a:p>
            <a:endParaRPr lang="en-US" dirty="0"/>
          </a:p>
        </p:txBody>
      </p:sp>
      <p:pic>
        <p:nvPicPr>
          <p:cNvPr id="4" name="Picture 3" descr="shen sprin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2133600" cy="1828800"/>
          </a:xfrm>
          <a:prstGeom prst="rect">
            <a:avLst/>
          </a:prstGeom>
        </p:spPr>
      </p:pic>
      <p:pic>
        <p:nvPicPr>
          <p:cNvPr id="5" name="Picture 4" descr="shen summ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0"/>
            <a:ext cx="2362200" cy="1808922"/>
          </a:xfrm>
          <a:prstGeom prst="rect">
            <a:avLst/>
          </a:prstGeom>
        </p:spPr>
      </p:pic>
      <p:pic>
        <p:nvPicPr>
          <p:cNvPr id="6" name="Picture 5" descr="shen winter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799" y="0"/>
            <a:ext cx="2286001" cy="1828800"/>
          </a:xfrm>
          <a:prstGeom prst="rect">
            <a:avLst/>
          </a:prstGeom>
        </p:spPr>
      </p:pic>
      <p:pic>
        <p:nvPicPr>
          <p:cNvPr id="7" name="Picture 6" descr="shen fall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50" y="0"/>
            <a:ext cx="268605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loyee orientation presentation">
  <a:themeElements>
    <a:clrScheme name="Technology at Work Design Template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Technology at Work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ology at Work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at Work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at Work Design Template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at Work Desig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at Work Design Template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at Work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at Work Design Template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at Work Design Template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at Work Design Template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logy at Work Design Template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at Work Design Template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ology at Work Design Template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 presentation</Template>
  <TotalTime>553</TotalTime>
  <Words>863</Words>
  <Application>Microsoft Office PowerPoint</Application>
  <PresentationFormat>On-screen Show (4:3)</PresentationFormat>
  <Paragraphs>94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Employee orientation presentation</vt:lpstr>
      <vt:lpstr>Slide 1</vt:lpstr>
      <vt:lpstr>Shenandoah National Park</vt:lpstr>
      <vt:lpstr>What do we do in Shenandoah National Park?</vt:lpstr>
      <vt:lpstr>Skyland Resort</vt:lpstr>
      <vt:lpstr>Big Meadows Lodge</vt:lpstr>
      <vt:lpstr>The Waysides</vt:lpstr>
      <vt:lpstr>Living &amp; Working in a National Park</vt:lpstr>
      <vt:lpstr>Living in the Park</vt:lpstr>
      <vt:lpstr>Our Seasons</vt:lpstr>
      <vt:lpstr>Activities around the Park</vt:lpstr>
      <vt:lpstr>Transportation Options while in the Park</vt:lpstr>
      <vt:lpstr>How do I become a part of the Team?</vt:lpstr>
      <vt:lpstr>Summary</vt:lpstr>
    </vt:vector>
  </TitlesOfParts>
  <Manager/>
  <Company>Delaware North Companies,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subject/>
  <dc:creator>pwightma</dc:creator>
  <cp:keywords/>
  <dc:description/>
  <cp:lastModifiedBy>tbekiel</cp:lastModifiedBy>
  <cp:revision>44</cp:revision>
  <cp:lastPrinted>1601-01-01T00:00:00Z</cp:lastPrinted>
  <dcterms:created xsi:type="dcterms:W3CDTF">2013-12-19T15:55:38Z</dcterms:created>
  <dcterms:modified xsi:type="dcterms:W3CDTF">2013-12-28T13:49:32Z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